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0439400" cy="1511935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52" d="100"/>
          <a:sy n="52" d="100"/>
        </p:scale>
        <p:origin x="30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5345" y="1773382"/>
            <a:ext cx="8021782" cy="9739745"/>
          </a:xfrm>
        </p:spPr>
        <p:txBody>
          <a:bodyPr anchor="ctr" anchorCtr="0"/>
          <a:lstStyle>
            <a:lvl1pPr algn="ctr">
              <a:defRPr sz="685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42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4A12251-8E0F-4F0D-B35D-31B71FAD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836" y="1385455"/>
            <a:ext cx="8645238" cy="234188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8E5BDF2-3AF2-4237-B946-8E0565DBB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6" y="4024827"/>
            <a:ext cx="8645238" cy="7862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4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2836" y="1385455"/>
            <a:ext cx="8645238" cy="234188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836" y="4024827"/>
            <a:ext cx="8645238" cy="7862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43970" rtl="0" eaLnBrk="1" latinLnBrk="0" hangingPunct="1">
        <a:lnSpc>
          <a:spcPct val="90000"/>
        </a:lnSpc>
        <a:spcBef>
          <a:spcPct val="0"/>
        </a:spcBef>
        <a:buNone/>
        <a:defRPr sz="5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993" indent="-260993" algn="l" defTabSz="1043970" rtl="0" eaLnBrk="1" latinLnBrk="0" hangingPunct="1">
        <a:lnSpc>
          <a:spcPct val="90000"/>
        </a:lnSpc>
        <a:spcBef>
          <a:spcPts val="1142"/>
        </a:spcBef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782978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63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283" kern="1200">
          <a:solidFill>
            <a:schemeClr val="tx1"/>
          </a:solidFill>
          <a:latin typeface="+mn-lt"/>
          <a:ea typeface="+mn-ea"/>
          <a:cs typeface="+mn-cs"/>
        </a:defRPr>
      </a:lvl3pPr>
      <a:lvl4pPr marL="1826948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4pPr>
      <a:lvl5pPr marL="2348934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5pPr>
      <a:lvl6pPr marL="2870919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6pPr>
      <a:lvl7pPr marL="3392904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7pPr>
      <a:lvl8pPr marL="3914889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8pPr>
      <a:lvl9pPr marL="4436875" indent="-260993" algn="l" defTabSz="1043970" rtl="0" eaLnBrk="1" latinLnBrk="0" hangingPunct="1">
        <a:lnSpc>
          <a:spcPct val="90000"/>
        </a:lnSpc>
        <a:spcBef>
          <a:spcPts val="571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1pPr>
      <a:lvl2pPr marL="521985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2pPr>
      <a:lvl3pPr marL="1043970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3pPr>
      <a:lvl4pPr marL="1565956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4pPr>
      <a:lvl5pPr marL="2087941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5pPr>
      <a:lvl6pPr marL="2609926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6pPr>
      <a:lvl7pPr marL="3131911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7pPr>
      <a:lvl8pPr marL="3653897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8pPr>
      <a:lvl9pPr marL="4175882" algn="l" defTabSz="1043970" rtl="0" eaLnBrk="1" latinLnBrk="0" hangingPunct="1">
        <a:defRPr sz="20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D91D1-8603-431C-89B4-15D17BD0A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432" y="1318436"/>
            <a:ext cx="9069355" cy="988027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A88F76-04C7-453D-8072-789CE16D8C45}"/>
              </a:ext>
            </a:extLst>
          </p:cNvPr>
          <p:cNvSpPr txBox="1"/>
          <p:nvPr/>
        </p:nvSpPr>
        <p:spPr>
          <a:xfrm>
            <a:off x="1058244" y="2796853"/>
            <a:ext cx="8557727" cy="9664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7030A0"/>
                </a:solidFill>
                <a:latin typeface="+mj-lt"/>
              </a:rPr>
              <a:t>COURS DE FLE - </a:t>
            </a:r>
            <a:r>
              <a:rPr lang="fr-FR" sz="2800" b="1" i="1" dirty="0">
                <a:solidFill>
                  <a:srgbClr val="7030A0"/>
                </a:solidFill>
                <a:latin typeface="+mj-lt"/>
              </a:rPr>
              <a:t>Français Langue Étrangère</a:t>
            </a:r>
          </a:p>
          <a:p>
            <a:pPr algn="ctr"/>
            <a:endParaRPr lang="fr-FR" sz="2200" dirty="0">
              <a:latin typeface="+mj-lt"/>
            </a:endParaRPr>
          </a:p>
          <a:p>
            <a:pPr algn="ctr"/>
            <a:endParaRPr lang="fr-FR" sz="2200" dirty="0">
              <a:latin typeface="+mj-lt"/>
            </a:endParaRPr>
          </a:p>
          <a:p>
            <a:pPr algn="ctr"/>
            <a:endParaRPr lang="fr-FR" sz="2200" dirty="0">
              <a:latin typeface="+mj-lt"/>
            </a:endParaRPr>
          </a:p>
          <a:p>
            <a:pPr algn="ctr"/>
            <a:endParaRPr lang="fr-FR" sz="2200" dirty="0">
              <a:latin typeface="+mj-lt"/>
            </a:endParaRPr>
          </a:p>
          <a:p>
            <a:r>
              <a:rPr lang="fr-FR" sz="2200" dirty="0">
                <a:latin typeface="+mj-lt"/>
              </a:rPr>
              <a:t>Envie d’apprendre ou de perfectionner votre français ?</a:t>
            </a:r>
            <a:br>
              <a:rPr lang="fr-FR" sz="2200" dirty="0">
                <a:latin typeface="+mj-lt"/>
              </a:rPr>
            </a:br>
            <a:r>
              <a:rPr lang="fr-FR" sz="2200" dirty="0">
                <a:latin typeface="+mj-lt"/>
              </a:rPr>
              <a:t>Découvrez nos </a:t>
            </a:r>
            <a:r>
              <a:rPr lang="fr-FR" sz="2200" b="1" dirty="0">
                <a:latin typeface="+mj-lt"/>
              </a:rPr>
              <a:t>programmes de Français Langue Étrangère (FLE)</a:t>
            </a:r>
          </a:p>
          <a:p>
            <a:r>
              <a:rPr lang="fr-FR" sz="2200" dirty="0">
                <a:latin typeface="+mj-lt"/>
              </a:rPr>
              <a:t>lors de notre journée portes ouvertes :</a:t>
            </a:r>
          </a:p>
          <a:p>
            <a:endParaRPr lang="fr-FR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>
                <a:latin typeface="+mj-lt"/>
              </a:rPr>
              <a:t>Cours du soir </a:t>
            </a:r>
            <a:r>
              <a:rPr lang="fr-FR" sz="2200" dirty="0">
                <a:latin typeface="+mj-lt"/>
              </a:rPr>
              <a:t>(24h / 2 sessions par an)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>
                <a:latin typeface="+mj-lt"/>
              </a:rPr>
              <a:t>Formation de formateurs et formatrices FLE </a:t>
            </a:r>
            <a:r>
              <a:rPr lang="fr-FR" sz="2200" dirty="0">
                <a:latin typeface="+mj-lt"/>
              </a:rPr>
              <a:t>(72h / juin-juillet)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>
                <a:latin typeface="+mj-lt"/>
              </a:rPr>
              <a:t>DU Etudes Françaises de A1 à C2 </a:t>
            </a:r>
            <a:r>
              <a:rPr lang="fr-FR" sz="2200" dirty="0">
                <a:latin typeface="+mj-lt"/>
              </a:rPr>
              <a:t>(240h par semestre / 2 sessions par 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>
                <a:latin typeface="+mj-lt"/>
              </a:rPr>
              <a:t>DU Français sur Objectifs Universitaires</a:t>
            </a:r>
            <a:r>
              <a:rPr lang="fr-FR" sz="2200" dirty="0">
                <a:latin typeface="+mj-lt"/>
              </a:rPr>
              <a:t> adossé aux trois disciplines universitaires : 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+mj-lt"/>
              </a:rPr>
              <a:t>Communication &amp; Médias (CEM), 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+mj-lt"/>
              </a:rPr>
              <a:t>Management &amp; Économie (ME), 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latin typeface="+mj-lt"/>
              </a:rPr>
              <a:t>Arts, Langues, Images, Scènes, Espace (ALISE).</a:t>
            </a:r>
          </a:p>
          <a:p>
            <a:endParaRPr lang="fr-FR" sz="2200" dirty="0">
              <a:latin typeface="+mj-lt"/>
            </a:endParaRPr>
          </a:p>
          <a:p>
            <a:r>
              <a:rPr lang="fr-FR" sz="2200" dirty="0">
                <a:solidFill>
                  <a:srgbClr val="7030A0"/>
                </a:solidFill>
                <a:latin typeface="+mj-lt"/>
              </a:rPr>
              <a:t> </a:t>
            </a:r>
            <a:r>
              <a:rPr lang="fr-FR" sz="2200" b="1" dirty="0">
                <a:solidFill>
                  <a:srgbClr val="7030A0"/>
                </a:solidFill>
                <a:latin typeface="+mj-lt"/>
              </a:rPr>
              <a:t>Au programme :</a:t>
            </a:r>
            <a:br>
              <a:rPr lang="fr-FR" sz="2200" dirty="0">
                <a:latin typeface="+mj-lt"/>
              </a:rPr>
            </a:br>
            <a:r>
              <a:rPr lang="fr-FR" sz="2200" dirty="0">
                <a:latin typeface="+mj-lt"/>
              </a:rPr>
              <a:t>• Présentation des cours de FLE</a:t>
            </a:r>
            <a:br>
              <a:rPr lang="fr-FR" sz="2200" dirty="0">
                <a:latin typeface="+mj-lt"/>
              </a:rPr>
            </a:br>
            <a:r>
              <a:rPr lang="fr-FR" sz="2200" dirty="0">
                <a:latin typeface="+mj-lt"/>
              </a:rPr>
              <a:t>• Rencontre avec les enseignantes et enseignants</a:t>
            </a:r>
            <a:br>
              <a:rPr lang="fr-FR" sz="2200" dirty="0">
                <a:latin typeface="+mj-lt"/>
              </a:rPr>
            </a:br>
            <a:r>
              <a:rPr lang="fr-FR" sz="2200" dirty="0">
                <a:latin typeface="+mj-lt"/>
              </a:rPr>
              <a:t>• Informations sur les niveaux, les inscriptions et les certifications</a:t>
            </a:r>
            <a:br>
              <a:rPr lang="fr-FR" sz="2200" dirty="0">
                <a:latin typeface="+mj-lt"/>
              </a:rPr>
            </a:br>
            <a:endParaRPr lang="fr-FR" sz="2200" dirty="0">
              <a:latin typeface="+mj-lt"/>
            </a:endParaRPr>
          </a:p>
          <a:p>
            <a:r>
              <a:rPr lang="fr-FR" sz="2200" b="1" dirty="0">
                <a:solidFill>
                  <a:srgbClr val="7030A0"/>
                </a:solidFill>
                <a:latin typeface="+mj-lt"/>
              </a:rPr>
              <a:t>Pour qui ?</a:t>
            </a:r>
            <a:br>
              <a:rPr lang="fr-FR" sz="2200" dirty="0">
                <a:latin typeface="+mj-lt"/>
              </a:rPr>
            </a:br>
            <a:r>
              <a:rPr lang="fr-FR" sz="2200" dirty="0">
                <a:latin typeface="+mj-lt"/>
              </a:rPr>
              <a:t>Étudiantes et étudiants internationaux, nouvelles et nouveaux résidents, personnes en activité ou passionnées de la langue française…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261D4F-4B56-4277-A5A6-AE248F5E9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24062" r="2928" b="23561"/>
          <a:stretch/>
        </p:blipFill>
        <p:spPr>
          <a:xfrm>
            <a:off x="1181365" y="563922"/>
            <a:ext cx="8311487" cy="22888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4FFDC9-7A3F-4C01-86D0-7D7819C890C3}"/>
              </a:ext>
            </a:extLst>
          </p:cNvPr>
          <p:cNvSpPr txBox="1"/>
          <p:nvPr/>
        </p:nvSpPr>
        <p:spPr>
          <a:xfrm>
            <a:off x="3339561" y="12677129"/>
            <a:ext cx="61272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>
                <a:solidFill>
                  <a:srgbClr val="7030A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Samedi 28 février 2026</a:t>
            </a:r>
            <a:br>
              <a:rPr lang="fr-FR" sz="2500" b="1" dirty="0">
                <a:solidFill>
                  <a:srgbClr val="7030A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FR" sz="2500" b="1" dirty="0">
                <a:solidFill>
                  <a:srgbClr val="7030A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10h00 à 16h00, </a:t>
            </a:r>
          </a:p>
          <a:p>
            <a:r>
              <a:rPr lang="fr-FR" sz="2500" b="1" dirty="0">
                <a:solidFill>
                  <a:srgbClr val="7030A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Salle CLI.012, bâtiment CLIO</a:t>
            </a:r>
          </a:p>
          <a:p>
            <a:r>
              <a:rPr lang="fr-FR" sz="2500" b="1" dirty="0">
                <a:solidFill>
                  <a:srgbClr val="7030A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17, quai Claude Bernard, 69007 LYON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2C311C-76F8-4802-923D-F22129F5B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10" y="3472724"/>
            <a:ext cx="4356779" cy="8584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1A5AD2-1D61-4D8B-9BED-91EF78F0C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69" y="12677129"/>
            <a:ext cx="1119415" cy="11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095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</TotalTime>
  <Words>194</Words>
  <Application>Microsoft Office PowerPoint</Application>
  <PresentationFormat>Personnalisé</PresentationFormat>
  <Paragraphs>22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Rolin</dc:creator>
  <cp:lastModifiedBy>Hafidh Abed Ali Wisam</cp:lastModifiedBy>
  <cp:revision>35</cp:revision>
  <cp:lastPrinted>2026-02-04T09:49:04Z</cp:lastPrinted>
  <dcterms:created xsi:type="dcterms:W3CDTF">2026-01-07T08:47:19Z</dcterms:created>
  <dcterms:modified xsi:type="dcterms:W3CDTF">2026-02-12T10:47:09Z</dcterms:modified>
</cp:coreProperties>
</file>